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82" r:id="rId4"/>
    <p:sldId id="281" r:id="rId5"/>
    <p:sldId id="283" r:id="rId6"/>
    <p:sldId id="284" r:id="rId7"/>
    <p:sldId id="279" r:id="rId8"/>
    <p:sldId id="280" r:id="rId9"/>
    <p:sldId id="287" r:id="rId10"/>
    <p:sldId id="288" r:id="rId11"/>
    <p:sldId id="286" r:id="rId12"/>
    <p:sldId id="289" r:id="rId13"/>
    <p:sldId id="285" r:id="rId14"/>
    <p:sldId id="29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84" autoAdjust="0"/>
    <p:restoredTop sz="94660"/>
  </p:normalViewPr>
  <p:slideViewPr>
    <p:cSldViewPr snapToGrid="0">
      <p:cViewPr>
        <p:scale>
          <a:sx n="170" d="100"/>
          <a:sy n="170" d="100"/>
        </p:scale>
        <p:origin x="-2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audio" Target="../media/media4.m4a"/><Relationship Id="rId7" Type="http://schemas.openxmlformats.org/officeDocument/2006/relationships/image" Target="../media/image12.jp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15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tiff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tiff"/><Relationship Id="rId11" Type="http://schemas.openxmlformats.org/officeDocument/2006/relationships/image" Target="../media/image1.png"/><Relationship Id="rId5" Type="http://schemas.openxmlformats.org/officeDocument/2006/relationships/image" Target="../media/image20.png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86BC1-828D-4396-A290-8F474D273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855" y="-100012"/>
            <a:ext cx="10993549" cy="1743075"/>
          </a:xfrm>
        </p:spPr>
        <p:txBody>
          <a:bodyPr/>
          <a:lstStyle/>
          <a:p>
            <a:r>
              <a:rPr lang="en-US" dirty="0"/>
              <a:t>Detecting Deep Fake Faces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BDD4-5B07-4079-B94A-A43F7649D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957389"/>
            <a:ext cx="10993546" cy="11283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By: Rahul torlapati</a:t>
            </a:r>
          </a:p>
          <a:p>
            <a:r>
              <a:rPr lang="en-US" dirty="0"/>
              <a:t>Data 606</a:t>
            </a:r>
          </a:p>
          <a:p>
            <a:r>
              <a:rPr lang="en-US" dirty="0"/>
              <a:t>https://github.com/rahultorlapati/DATA606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3229F-7DD7-3D46-94A9-855A04D75A6B}"/>
              </a:ext>
            </a:extLst>
          </p:cNvPr>
          <p:cNvSpPr txBox="1"/>
          <p:nvPr/>
        </p:nvSpPr>
        <p:spPr>
          <a:xfrm>
            <a:off x="2767263" y="58313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177137-D1D0-954E-BAAB-8B3A236A8A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3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"/>
    </mc:Choice>
    <mc:Fallback>
      <p:transition spd="slow" advTm="7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DENSENET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44E089-5D5E-8541-A50A-B76FA187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44" y="1885696"/>
            <a:ext cx="6873240" cy="467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F873C-58CE-234A-BE36-186C2C7F41BA}"/>
              </a:ext>
            </a:extLst>
          </p:cNvPr>
          <p:cNvSpPr txBox="1"/>
          <p:nvPr/>
        </p:nvSpPr>
        <p:spPr>
          <a:xfrm>
            <a:off x="7781544" y="2871216"/>
            <a:ext cx="3310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epoch took around 840sec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val_loss 0.000201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68FC29-88C5-8C4B-9168-3911AD5EC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1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25"/>
    </mc:Choice>
    <mc:Fallback>
      <p:transition spd="slow" advTm="48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RESNET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9BB8F-DDA3-7449-A8B9-C0D3726EB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9" r="2002"/>
          <a:stretch/>
        </p:blipFill>
        <p:spPr>
          <a:xfrm>
            <a:off x="100584" y="2289127"/>
            <a:ext cx="11947184" cy="35591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F7535D-AEBD-5445-A82B-9AAFBE693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0"/>
    </mc:Choice>
    <mc:Fallback>
      <p:transition spd="slow" advTm="19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RESNET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4E089-5D5E-8541-A50A-B76FA187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4784" y="1885696"/>
            <a:ext cx="6731559" cy="467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F873C-58CE-234A-BE36-186C2C7F41BA}"/>
              </a:ext>
            </a:extLst>
          </p:cNvPr>
          <p:cNvSpPr txBox="1"/>
          <p:nvPr/>
        </p:nvSpPr>
        <p:spPr>
          <a:xfrm>
            <a:off x="7781544" y="2871216"/>
            <a:ext cx="3310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epoch took around 570sec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val_loss 0.1152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8B6432-3B4A-2F48-9575-74B7B0F8D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0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38"/>
    </mc:Choice>
    <mc:Fallback>
      <p:transition spd="slow" advTm="3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XCEPTION</a:t>
            </a: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1CD9BB8F-DDA3-7449-A8B9-C0D3726EB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53" b="4118"/>
          <a:stretch/>
        </p:blipFill>
        <p:spPr>
          <a:xfrm>
            <a:off x="1492250" y="1975104"/>
            <a:ext cx="9207500" cy="469087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C811164-C4C7-B84C-AA0F-BF9292190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17"/>
    </mc:Choice>
    <mc:Fallback>
      <p:transition spd="slow" advTm="4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XCEPTION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4E089-5D5E-8541-A50A-B76FA1878F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3944" y="2049587"/>
            <a:ext cx="6873240" cy="4347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F873C-58CE-234A-BE36-186C2C7F41BA}"/>
              </a:ext>
            </a:extLst>
          </p:cNvPr>
          <p:cNvSpPr txBox="1"/>
          <p:nvPr/>
        </p:nvSpPr>
        <p:spPr>
          <a:xfrm>
            <a:off x="7781544" y="2871216"/>
            <a:ext cx="3310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epoch took around 520sec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val_loss 0.00844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03D66A3-8838-FC43-8B5A-610232805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96"/>
    </mc:Choice>
    <mc:Fallback>
      <p:transition spd="slow" advTm="2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31F9-D62A-453B-AD62-1E691E480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RESULT</a:t>
            </a:r>
          </a:p>
        </p:txBody>
      </p:sp>
      <p:sp useBgFill="1">
        <p:nvSpPr>
          <p:cNvPr id="16" name="Rectangle 13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C13B8BE-1AB5-0D43-969B-1384039CB2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8" t="2563" r="3031" b="2871"/>
          <a:stretch/>
        </p:blipFill>
        <p:spPr>
          <a:xfrm>
            <a:off x="477316" y="2852187"/>
            <a:ext cx="5343071" cy="27022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5A30A-7971-406D-B299-649940079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Each model is run for 7 epochs</a:t>
            </a:r>
          </a:p>
          <a:p>
            <a:r>
              <a:rPr lang="en-US" dirty="0"/>
              <a:t>All the models are performing similarly, with Resnet as an exception.</a:t>
            </a:r>
          </a:p>
          <a:p>
            <a:r>
              <a:rPr lang="en-US" dirty="0"/>
              <a:t>DenseNet is the best performing model of all, But when compared with resources consumed Xception performs the best.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5A6D30-BF13-F14D-9876-F7FE311D5771}"/>
              </a:ext>
            </a:extLst>
          </p:cNvPr>
          <p:cNvSpPr txBox="1">
            <a:spLocks/>
          </p:cNvSpPr>
          <p:nvPr/>
        </p:nvSpPr>
        <p:spPr>
          <a:xfrm>
            <a:off x="5882063" y="2180495"/>
            <a:ext cx="423369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D405518-DBF1-F94E-AD05-C4EDFFD53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02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55"/>
    </mc:Choice>
    <mc:Fallback>
      <p:transition spd="slow" advTm="66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70678" cy="3678303"/>
          </a:xfrm>
        </p:spPr>
        <p:txBody>
          <a:bodyPr>
            <a:normAutofit/>
          </a:bodyPr>
          <a:lstStyle/>
          <a:p>
            <a:r>
              <a:rPr lang="en-US" b="1" dirty="0"/>
              <a:t>Deepfakes </a:t>
            </a:r>
            <a:r>
              <a:rPr lang="en-US" dirty="0"/>
              <a:t>(portmanteau of “deep learning” and “fake”) use a form of artificial intelligence called deep learning to make images of fake events, hence the name </a:t>
            </a:r>
            <a:r>
              <a:rPr lang="en-US" b="1" dirty="0"/>
              <a:t>Deepfake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They are fake videos, images or audio recordings that look and sound like the real thing.</a:t>
            </a:r>
          </a:p>
        </p:txBody>
      </p:sp>
      <p:pic>
        <p:nvPicPr>
          <p:cNvPr id="18" name="Picture 1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E58C5BE-0576-5A4C-9B8E-6671A86D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203" y="2738834"/>
            <a:ext cx="5656604" cy="2845889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9BA182B-CCA6-594F-BFCE-685D1F545DAD}"/>
              </a:ext>
            </a:extLst>
          </p:cNvPr>
          <p:cNvSpPr/>
          <p:nvPr/>
        </p:nvSpPr>
        <p:spPr>
          <a:xfrm>
            <a:off x="6973294" y="3164619"/>
            <a:ext cx="818984" cy="1144988"/>
          </a:xfrm>
          <a:prstGeom prst="roundRect">
            <a:avLst/>
          </a:prstGeom>
          <a:solidFill>
            <a:schemeClr val="accent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9FF01F4-DE96-264E-BA36-36FF67883964}"/>
              </a:ext>
            </a:extLst>
          </p:cNvPr>
          <p:cNvSpPr/>
          <p:nvPr/>
        </p:nvSpPr>
        <p:spPr>
          <a:xfrm>
            <a:off x="9800068" y="3429000"/>
            <a:ext cx="818984" cy="1144988"/>
          </a:xfrm>
          <a:prstGeom prst="round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A967FCDD-289D-E842-901B-00C927A99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81"/>
    </mc:Choice>
    <mc:Fallback>
      <p:transition spd="slow" advTm="41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97617" cy="3678303"/>
          </a:xfrm>
        </p:spPr>
        <p:txBody>
          <a:bodyPr>
            <a:normAutofit/>
          </a:bodyPr>
          <a:lstStyle/>
          <a:p>
            <a:r>
              <a:rPr lang="en-US" dirty="0"/>
              <a:t>There are 202,599 images in the CelebA dataset and 1,000,000 images in the Fake Faces datasets.</a:t>
            </a:r>
          </a:p>
          <a:p>
            <a:r>
              <a:rPr lang="en-US" dirty="0"/>
              <a:t>Dimensions for images from CelebA are 224X224 and images from fake faces are 1024X1024</a:t>
            </a:r>
          </a:p>
        </p:txBody>
      </p:sp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CDDC9249-D7C7-4141-A478-AFE6F64FC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751" y="1973137"/>
            <a:ext cx="1892915" cy="2318289"/>
          </a:xfrm>
          <a:prstGeom prst="rect">
            <a:avLst/>
          </a:prstGeom>
        </p:spPr>
      </p:pic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DE4B2C5-8F5D-CA46-A1F8-80F8290F4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376" y="1973137"/>
            <a:ext cx="1892915" cy="23182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4B6C52-50E5-F443-B0ED-C4061957CA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8" r="9568"/>
          <a:stretch/>
        </p:blipFill>
        <p:spPr>
          <a:xfrm>
            <a:off x="7874751" y="4362986"/>
            <a:ext cx="1892915" cy="2340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5CCA00-1CEF-7D49-9BD8-EF5291C6D8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68" r="9568"/>
          <a:stretch/>
        </p:blipFill>
        <p:spPr>
          <a:xfrm>
            <a:off x="9857376" y="4362986"/>
            <a:ext cx="1892915" cy="23408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5FD24F-E114-444A-980E-B56448411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8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4"/>
    </mc:Choice>
    <mc:Fallback>
      <p:transition spd="slow" advTm="5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Fake Faces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797617" cy="3678303"/>
          </a:xfrm>
        </p:spPr>
        <p:txBody>
          <a:bodyPr>
            <a:normAutofit/>
          </a:bodyPr>
          <a:lstStyle/>
          <a:p>
            <a:r>
              <a:rPr lang="en-US" dirty="0"/>
              <a:t>Fake faces dataset is generated by NIVIDIA Research Lab using Generative Adversarial Networks GANs.</a:t>
            </a:r>
          </a:p>
          <a:p>
            <a:r>
              <a:rPr lang="en-US" dirty="0"/>
              <a:t>GANs were introduced in a paper by Ian Goodfellow along with Yoshua Bengio and other researchers at the University of Montreal in 2014.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DC9249-D7C7-4141-A478-AFE6F64FC6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80" r="7556"/>
          <a:stretch/>
        </p:blipFill>
        <p:spPr>
          <a:xfrm>
            <a:off x="8145820" y="2005683"/>
            <a:ext cx="1892915" cy="23408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4B2C5-8F5D-CA46-A1F8-80F8290F48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36"/>
          <a:stretch/>
        </p:blipFill>
        <p:spPr>
          <a:xfrm>
            <a:off x="10130394" y="2005683"/>
            <a:ext cx="1892915" cy="2340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4B6C52-50E5-F443-B0ED-C4061957CA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80" r="7556"/>
          <a:stretch/>
        </p:blipFill>
        <p:spPr>
          <a:xfrm>
            <a:off x="8145820" y="4435885"/>
            <a:ext cx="1892915" cy="2340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5CCA00-1CEF-7D49-9BD8-EF5291C6D8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748" r="11388"/>
          <a:stretch/>
        </p:blipFill>
        <p:spPr>
          <a:xfrm>
            <a:off x="10130393" y="4435885"/>
            <a:ext cx="1892915" cy="23408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D839C6F-A1FA-BF4D-8B64-7E5ADB0C45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8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52"/>
    </mc:Choice>
    <mc:Fallback>
      <p:transition spd="slow" advTm="3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Fake Faces DATASET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48" y="4628729"/>
            <a:ext cx="11492820" cy="1614756"/>
          </a:xfrm>
        </p:spPr>
        <p:txBody>
          <a:bodyPr>
            <a:normAutofit/>
          </a:bodyPr>
          <a:lstStyle/>
          <a:p>
            <a:r>
              <a:rPr lang="en-US" dirty="0"/>
              <a:t>One neural network, called the </a:t>
            </a:r>
            <a:r>
              <a:rPr lang="en-US" i="1" dirty="0"/>
              <a:t>generator</a:t>
            </a:r>
            <a:r>
              <a:rPr lang="en-US" dirty="0"/>
              <a:t>, generates new data instances, while the other, the </a:t>
            </a:r>
            <a:r>
              <a:rPr lang="en-US" i="1" dirty="0"/>
              <a:t>discriminator</a:t>
            </a:r>
            <a:r>
              <a:rPr lang="en-US" dirty="0"/>
              <a:t>, evaluates them for authenticity; i.e. the discriminator decides whether each instance of data that it reviews belongs to the actual training dataset or not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3FA2E-ECCB-8B49-973B-EA88D5AB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426" y="1901691"/>
            <a:ext cx="7787148" cy="28518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EAFB87-9439-444C-B800-2EBAAEEB06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8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98"/>
    </mc:Choice>
    <mc:Fallback>
      <p:transition spd="slow" advTm="37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8CC0B3-D35A-9C46-9E28-C1C5B82BB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25" y="3448665"/>
            <a:ext cx="8298599" cy="2295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06870"/>
            <a:ext cx="6797617" cy="1958885"/>
          </a:xfrm>
        </p:spPr>
        <p:txBody>
          <a:bodyPr>
            <a:normAutofit/>
          </a:bodyPr>
          <a:lstStyle/>
          <a:p>
            <a:r>
              <a:rPr lang="en-US" dirty="0"/>
              <a:t>This class generates batches of tensor image data with real-time data augmentation. The data will be looped over in batches. </a:t>
            </a:r>
          </a:p>
        </p:txBody>
      </p:sp>
      <p:pic>
        <p:nvPicPr>
          <p:cNvPr id="13" name="Picture 12" descr="A close up of a person&#10;&#10;Description automatically generated">
            <a:extLst>
              <a:ext uri="{FF2B5EF4-FFF2-40B4-BE49-F238E27FC236}">
                <a16:creationId xmlns:a16="http://schemas.microsoft.com/office/drawing/2014/main" id="{CDDC9249-D7C7-4141-A478-AFE6F64FC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751" y="1973137"/>
            <a:ext cx="1892915" cy="2318289"/>
          </a:xfrm>
          <a:prstGeom prst="rect">
            <a:avLst/>
          </a:prstGeom>
        </p:spPr>
      </p:pic>
      <p:pic>
        <p:nvPicPr>
          <p:cNvPr id="17" name="Picture 1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DE4B2C5-8F5D-CA46-A1F8-80F8290F4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7376" y="1973137"/>
            <a:ext cx="1892915" cy="231828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94B6C52-50E5-F443-B0ED-C4061957CA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68" r="9568"/>
          <a:stretch/>
        </p:blipFill>
        <p:spPr>
          <a:xfrm>
            <a:off x="7874751" y="4362986"/>
            <a:ext cx="1892915" cy="23408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5CCA00-1CEF-7D49-9BD8-EF5291C6D8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68" r="9568"/>
          <a:stretch/>
        </p:blipFill>
        <p:spPr>
          <a:xfrm>
            <a:off x="9857376" y="4362986"/>
            <a:ext cx="1892915" cy="23408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176005-DD79-8746-98E9-75BD54857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4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6"/>
    </mc:Choice>
    <mc:Fallback>
      <p:transition spd="slow" advTm="3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– SIMPLE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93BB-E042-4BD2-ACBF-820BE150D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94457"/>
            <a:ext cx="6720360" cy="1914869"/>
          </a:xfrm>
        </p:spPr>
        <p:txBody>
          <a:bodyPr>
            <a:normAutofit/>
          </a:bodyPr>
          <a:lstStyle/>
          <a:p>
            <a:r>
              <a:rPr lang="en-US" dirty="0"/>
              <a:t>The model type that we will be using is Sequential. Sequential is the easiest way to build a model in Keras. It allows you to build a model layer by layer. We use the add() function to add layers to our model.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8FCF7-0DE9-884D-B4CF-E060C895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7967" y="3623291"/>
            <a:ext cx="6106811" cy="2636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C80B7-DEC4-164D-AFC3-8640B283A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596" y="2269013"/>
            <a:ext cx="3066943" cy="1974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8CB2FD-1778-8743-869B-198336E6E0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37090" y="4243358"/>
            <a:ext cx="3135722" cy="196776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4F2A0BD-2517-5944-BA28-1A90679B04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0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23"/>
    </mc:Choice>
    <mc:Fallback>
      <p:transition spd="slow" advTm="7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– COMPLEX CNN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A0BA3-344F-FA4E-8542-CC88D1E94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83"/>
          <a:stretch/>
        </p:blipFill>
        <p:spPr>
          <a:xfrm>
            <a:off x="8976783" y="1871133"/>
            <a:ext cx="1775884" cy="106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8FCF7-0DE9-884D-B4CF-E060C895FC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7709" y="2065531"/>
            <a:ext cx="6338222" cy="4325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5DE96-ACF6-D14C-A3CF-C66A9D1007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2289" y="2914692"/>
            <a:ext cx="1954396" cy="580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ADE8FD-97F5-E440-B394-29588EFA4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9337" y="3447837"/>
            <a:ext cx="2400300" cy="62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B2BB1-8F39-CD4F-AD67-A2AD80CCD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2289" y="4628295"/>
            <a:ext cx="20574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874E-22F4-7742-804E-1C151449E1B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976783" y="4034922"/>
            <a:ext cx="1841500" cy="635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6E70AB-595D-DE44-921C-63CB9C007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475" y="5802018"/>
            <a:ext cx="18415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6B47FA-2D0C-6E47-BFEF-8B8CDBAC39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551" b="16399"/>
          <a:stretch/>
        </p:blipFill>
        <p:spPr>
          <a:xfrm>
            <a:off x="9007475" y="6457665"/>
            <a:ext cx="1778000" cy="40033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1E46989B-C6D4-E94F-B5C2-7F69B9351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8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47"/>
    </mc:Choice>
    <mc:Fallback>
      <p:transition spd="slow" advTm="31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B085-B14E-4DAE-93F5-3C7779D96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Building - DENSENET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7A010AC-B6AE-B14E-8133-F519D301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753" y="2574035"/>
            <a:ext cx="8983727" cy="266341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E8903C-481F-F346-8DE1-AFBF9BEEC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0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51"/>
    </mc:Choice>
    <mc:Fallback>
      <p:transition spd="slow" advTm="5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376</Words>
  <Application>Microsoft Macintosh PowerPoint</Application>
  <PresentationFormat>Widescreen</PresentationFormat>
  <Paragraphs>40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Wingdings 2</vt:lpstr>
      <vt:lpstr>Dividend</vt:lpstr>
      <vt:lpstr>Detecting Deep Fake Faces </vt:lpstr>
      <vt:lpstr>BACKGROUND</vt:lpstr>
      <vt:lpstr>DATASETs</vt:lpstr>
      <vt:lpstr>Fake Faces DATASET</vt:lpstr>
      <vt:lpstr>Fake Faces DATASET</vt:lpstr>
      <vt:lpstr>PREPROCESSING</vt:lpstr>
      <vt:lpstr>Model Building – SIMPLE CNN</vt:lpstr>
      <vt:lpstr>Model Building – COMPLEX CNN</vt:lpstr>
      <vt:lpstr>Model Building - DENSENET</vt:lpstr>
      <vt:lpstr>Model Building - DENSENET</vt:lpstr>
      <vt:lpstr>Model Building - RESNET</vt:lpstr>
      <vt:lpstr>Model Building - RESNET</vt:lpstr>
      <vt:lpstr>Model Building - XCEPTION</vt:lpstr>
      <vt:lpstr>Model Building - XCEPTION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Deep Fake Faces </dc:title>
  <dc:creator>Rahul Torlapati</dc:creator>
  <cp:lastModifiedBy>Rahul Torlapati</cp:lastModifiedBy>
  <cp:revision>4</cp:revision>
  <dcterms:created xsi:type="dcterms:W3CDTF">2020-05-11T18:47:46Z</dcterms:created>
  <dcterms:modified xsi:type="dcterms:W3CDTF">2020-05-11T20:43:27Z</dcterms:modified>
</cp:coreProperties>
</file>